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57" r:id="rId3"/>
    <p:sldId id="258" r:id="rId4"/>
    <p:sldId id="259" r:id="rId5"/>
    <p:sldId id="260" r:id="rId6"/>
    <p:sldId id="273" r:id="rId7"/>
    <p:sldId id="272" r:id="rId8"/>
    <p:sldId id="261" r:id="rId9"/>
    <p:sldId id="262" r:id="rId10"/>
    <p:sldId id="263" r:id="rId11"/>
    <p:sldId id="274" r:id="rId12"/>
    <p:sldId id="264" r:id="rId13"/>
    <p:sldId id="265" r:id="rId14"/>
    <p:sldId id="266" r:id="rId15"/>
    <p:sldId id="267" r:id="rId16"/>
    <p:sldId id="26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1" autoAdjust="0"/>
    <p:restoredTop sz="94660"/>
  </p:normalViewPr>
  <p:slideViewPr>
    <p:cSldViewPr snapToGrid="0">
      <p:cViewPr varScale="1">
        <p:scale>
          <a:sx n="103" d="100"/>
          <a:sy n="103" d="100"/>
        </p:scale>
        <p:origin x="150"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4763119D-0B72-407A-8414-50AB43E30F56}" type="datetimeFigureOut">
              <a:rPr lang="en-CA" smtClean="0"/>
              <a:t>12/01/2016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851720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763119D-0B72-407A-8414-50AB43E30F56}" type="datetimeFigureOut">
              <a:rPr lang="en-CA" smtClean="0"/>
              <a:t>12/01/2016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2936359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763119D-0B72-407A-8414-50AB43E30F56}" type="datetimeFigureOut">
              <a:rPr lang="en-CA" smtClean="0"/>
              <a:t>12/01/2016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969343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763119D-0B72-407A-8414-50AB43E30F56}" type="datetimeFigureOut">
              <a:rPr lang="en-CA" smtClean="0"/>
              <a:t>12/01/2016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1204927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63119D-0B72-407A-8414-50AB43E30F56}" type="datetimeFigureOut">
              <a:rPr lang="en-CA" smtClean="0"/>
              <a:t>12/01/2016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4108046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4763119D-0B72-407A-8414-50AB43E30F56}" type="datetimeFigureOut">
              <a:rPr lang="en-CA" smtClean="0"/>
              <a:t>12/01/2016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484279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4763119D-0B72-407A-8414-50AB43E30F56}" type="datetimeFigureOut">
              <a:rPr lang="en-CA" smtClean="0"/>
              <a:t>12/01/2016</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3582367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763119D-0B72-407A-8414-50AB43E30F56}" type="datetimeFigureOut">
              <a:rPr lang="en-CA" smtClean="0"/>
              <a:t>12/01/2016</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1906349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63119D-0B72-407A-8414-50AB43E30F56}" type="datetimeFigureOut">
              <a:rPr lang="en-CA" smtClean="0"/>
              <a:t>12/01/2016</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576469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63119D-0B72-407A-8414-50AB43E30F56}" type="datetimeFigureOut">
              <a:rPr lang="en-CA" smtClean="0"/>
              <a:t>12/01/2016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3308433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63119D-0B72-407A-8414-50AB43E30F56}" type="datetimeFigureOut">
              <a:rPr lang="en-CA" smtClean="0"/>
              <a:t>12/01/2016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1975600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63119D-0B72-407A-8414-50AB43E30F56}" type="datetimeFigureOut">
              <a:rPr lang="en-CA" smtClean="0"/>
              <a:t>12/01/2016</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64FF0C-30FB-40DD-B445-102D815E7472}" type="slidenum">
              <a:rPr lang="en-CA" smtClean="0"/>
              <a:t>‹#›</a:t>
            </a:fld>
            <a:endParaRPr lang="en-CA"/>
          </a:p>
        </p:txBody>
      </p:sp>
    </p:spTree>
    <p:extLst>
      <p:ext uri="{BB962C8B-B14F-4D97-AF65-F5344CB8AC3E}">
        <p14:creationId xmlns:p14="http://schemas.microsoft.com/office/powerpoint/2010/main" val="37049683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assembly.nl.ca/Legislation/sr/statutes/l01.htm" TargetMode="External"/><Relationship Id="rId7" Type="http://schemas.openxmlformats.org/officeDocument/2006/relationships/image" Target="../media/image9.png"/><Relationship Id="rId2" Type="http://schemas.openxmlformats.org/officeDocument/2006/relationships/hyperlink" Target="http://www.gov.nl.ca/lra/faq/labourstandards.html" TargetMode="External"/><Relationship Id="rId1" Type="http://schemas.openxmlformats.org/officeDocument/2006/relationships/slideLayout" Target="../slideLayouts/slideLayout2.xml"/><Relationship Id="rId6" Type="http://schemas.openxmlformats.org/officeDocument/2006/relationships/hyperlink" Target="http://www.assembly.nl.ca/legislation/sr/statutes/o03.htm" TargetMode="External"/><Relationship Id="rId5" Type="http://schemas.openxmlformats.org/officeDocument/2006/relationships/hyperlink" Target="http://www.assembly.nl.ca/legislation/sr/statutes/w11.htm" TargetMode="External"/><Relationship Id="rId4" Type="http://schemas.openxmlformats.org/officeDocument/2006/relationships/hyperlink" Target="http://assembly.nl.ca/Legislation/sr/statutes/h13-1.htm"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619369" y="3845209"/>
            <a:ext cx="6375239" cy="3008895"/>
          </a:xfrm>
          <a:prstGeom prst="rect">
            <a:avLst/>
          </a:prstGeom>
          <a:solidFill>
            <a:srgbClr val="0043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4" name="Picture 3"/>
          <p:cNvPicPr>
            <a:picLocks noChangeAspect="1"/>
          </p:cNvPicPr>
          <p:nvPr/>
        </p:nvPicPr>
        <p:blipFill>
          <a:blip r:embed="rId2"/>
          <a:stretch>
            <a:fillRect/>
          </a:stretch>
        </p:blipFill>
        <p:spPr>
          <a:xfrm>
            <a:off x="8994614" y="2255044"/>
            <a:ext cx="3197385" cy="2643081"/>
          </a:xfrm>
          <a:prstGeom prst="rect">
            <a:avLst/>
          </a:prstGeom>
        </p:spPr>
      </p:pic>
      <p:pic>
        <p:nvPicPr>
          <p:cNvPr id="5" name="Picture 4"/>
          <p:cNvPicPr>
            <a:picLocks noChangeAspect="1"/>
          </p:cNvPicPr>
          <p:nvPr/>
        </p:nvPicPr>
        <p:blipFill>
          <a:blip r:embed="rId3"/>
          <a:stretch>
            <a:fillRect/>
          </a:stretch>
        </p:blipFill>
        <p:spPr>
          <a:xfrm>
            <a:off x="8994615" y="0"/>
            <a:ext cx="3197386" cy="2407298"/>
          </a:xfrm>
          <a:prstGeom prst="rect">
            <a:avLst/>
          </a:prstGeom>
        </p:spPr>
      </p:pic>
      <p:sp>
        <p:nvSpPr>
          <p:cNvPr id="2" name="Title 1"/>
          <p:cNvSpPr>
            <a:spLocks noGrp="1"/>
          </p:cNvSpPr>
          <p:nvPr>
            <p:ph type="ctrTitle"/>
          </p:nvPr>
        </p:nvSpPr>
        <p:spPr>
          <a:xfrm>
            <a:off x="1234992" y="97849"/>
            <a:ext cx="9144000" cy="2387600"/>
          </a:xfrm>
        </p:spPr>
        <p:txBody>
          <a:bodyPr>
            <a:normAutofit fontScale="90000"/>
          </a:bodyPr>
          <a:lstStyle/>
          <a:p>
            <a:r>
              <a:rPr lang="en-CA" b="1" dirty="0" err="1" smtClean="0"/>
              <a:t>HN2100</a:t>
            </a:r>
            <a:r>
              <a:rPr lang="en-CA" b="1" dirty="0" smtClean="0"/>
              <a:t/>
            </a:r>
            <a:br>
              <a:rPr lang="en-CA" b="1" dirty="0" smtClean="0"/>
            </a:br>
            <a:r>
              <a:rPr lang="en-CA" b="1" dirty="0" smtClean="0"/>
              <a:t>Collective Agreement Administration</a:t>
            </a:r>
            <a:endParaRPr lang="en-CA" b="1" dirty="0"/>
          </a:p>
        </p:txBody>
      </p:sp>
      <p:sp>
        <p:nvSpPr>
          <p:cNvPr id="3" name="Subtitle 2"/>
          <p:cNvSpPr>
            <a:spLocks noGrp="1"/>
          </p:cNvSpPr>
          <p:nvPr>
            <p:ph type="subTitle" idx="1"/>
          </p:nvPr>
        </p:nvSpPr>
        <p:spPr>
          <a:xfrm>
            <a:off x="1234992" y="2637505"/>
            <a:ext cx="9144000" cy="1655762"/>
          </a:xfrm>
        </p:spPr>
        <p:txBody>
          <a:bodyPr/>
          <a:lstStyle/>
          <a:p>
            <a:r>
              <a:rPr lang="en-CA" dirty="0" smtClean="0"/>
              <a:t>With</a:t>
            </a:r>
          </a:p>
          <a:p>
            <a:r>
              <a:rPr lang="en-CA" dirty="0" smtClean="0"/>
              <a:t>Paul Tilley</a:t>
            </a:r>
            <a:endParaRPr lang="en-CA" dirty="0"/>
          </a:p>
        </p:txBody>
      </p:sp>
      <p:pic>
        <p:nvPicPr>
          <p:cNvPr id="6" name="Picture 5"/>
          <p:cNvPicPr>
            <a:picLocks noChangeAspect="1"/>
          </p:cNvPicPr>
          <p:nvPr/>
        </p:nvPicPr>
        <p:blipFill rotWithShape="1">
          <a:blip r:embed="rId4"/>
          <a:srcRect l="14488" t="30343" r="57820" b="28743"/>
          <a:stretch/>
        </p:blipFill>
        <p:spPr>
          <a:xfrm>
            <a:off x="8994614" y="4898124"/>
            <a:ext cx="3197386" cy="1959875"/>
          </a:xfrm>
          <a:prstGeom prst="rect">
            <a:avLst/>
          </a:prstGeom>
        </p:spPr>
      </p:pic>
      <p:pic>
        <p:nvPicPr>
          <p:cNvPr id="7" name="Picture 6"/>
          <p:cNvPicPr>
            <a:picLocks noChangeAspect="1"/>
          </p:cNvPicPr>
          <p:nvPr/>
        </p:nvPicPr>
        <p:blipFill>
          <a:blip r:embed="rId5"/>
          <a:stretch>
            <a:fillRect/>
          </a:stretch>
        </p:blipFill>
        <p:spPr>
          <a:xfrm>
            <a:off x="-1" y="0"/>
            <a:ext cx="2619375" cy="1743075"/>
          </a:xfrm>
          <a:prstGeom prst="rect">
            <a:avLst/>
          </a:prstGeom>
        </p:spPr>
      </p:pic>
      <p:pic>
        <p:nvPicPr>
          <p:cNvPr id="8" name="Picture 7"/>
          <p:cNvPicPr>
            <a:picLocks noChangeAspect="1"/>
          </p:cNvPicPr>
          <p:nvPr/>
        </p:nvPicPr>
        <p:blipFill>
          <a:blip r:embed="rId6"/>
          <a:stretch>
            <a:fillRect/>
          </a:stretch>
        </p:blipFill>
        <p:spPr>
          <a:xfrm>
            <a:off x="0" y="1535760"/>
            <a:ext cx="2619375" cy="1743075"/>
          </a:xfrm>
          <a:prstGeom prst="rect">
            <a:avLst/>
          </a:prstGeom>
        </p:spPr>
      </p:pic>
      <p:pic>
        <p:nvPicPr>
          <p:cNvPr id="9" name="Picture 8"/>
          <p:cNvPicPr>
            <a:picLocks noChangeAspect="1"/>
          </p:cNvPicPr>
          <p:nvPr/>
        </p:nvPicPr>
        <p:blipFill rotWithShape="1">
          <a:blip r:embed="rId7"/>
          <a:srcRect t="27017"/>
          <a:stretch/>
        </p:blipFill>
        <p:spPr>
          <a:xfrm>
            <a:off x="-6" y="2865438"/>
            <a:ext cx="2619376" cy="1766888"/>
          </a:xfrm>
          <a:prstGeom prst="rect">
            <a:avLst/>
          </a:prstGeom>
        </p:spPr>
      </p:pic>
      <p:pic>
        <p:nvPicPr>
          <p:cNvPr id="10" name="Picture 9"/>
          <p:cNvPicPr>
            <a:picLocks noChangeAspect="1"/>
          </p:cNvPicPr>
          <p:nvPr/>
        </p:nvPicPr>
        <p:blipFill>
          <a:blip r:embed="rId8"/>
          <a:stretch>
            <a:fillRect/>
          </a:stretch>
        </p:blipFill>
        <p:spPr>
          <a:xfrm>
            <a:off x="-4" y="4305801"/>
            <a:ext cx="2619378" cy="2611718"/>
          </a:xfrm>
          <a:prstGeom prst="rect">
            <a:avLst/>
          </a:prstGeom>
        </p:spPr>
      </p:pic>
      <p:sp>
        <p:nvSpPr>
          <p:cNvPr id="11" name="TextBox 10"/>
          <p:cNvSpPr txBox="1"/>
          <p:nvPr/>
        </p:nvSpPr>
        <p:spPr>
          <a:xfrm>
            <a:off x="3278940" y="4303542"/>
            <a:ext cx="5056094" cy="1938992"/>
          </a:xfrm>
          <a:prstGeom prst="rect">
            <a:avLst/>
          </a:prstGeom>
          <a:noFill/>
        </p:spPr>
        <p:txBody>
          <a:bodyPr wrap="square" rtlCol="0">
            <a:spAutoFit/>
          </a:bodyPr>
          <a:lstStyle/>
          <a:p>
            <a:pPr algn="ctr"/>
            <a:r>
              <a:rPr lang="en-CA" sz="4000" dirty="0" smtClean="0">
                <a:solidFill>
                  <a:schemeClr val="bg1"/>
                </a:solidFill>
              </a:rPr>
              <a:t>Unit 1</a:t>
            </a:r>
          </a:p>
          <a:p>
            <a:pPr algn="ctr"/>
            <a:r>
              <a:rPr lang="en-CA" sz="4000" dirty="0" smtClean="0">
                <a:solidFill>
                  <a:schemeClr val="bg1"/>
                </a:solidFill>
              </a:rPr>
              <a:t>Collective Agreement </a:t>
            </a:r>
          </a:p>
          <a:p>
            <a:pPr algn="ctr"/>
            <a:r>
              <a:rPr lang="en-CA" sz="4000" dirty="0" smtClean="0">
                <a:solidFill>
                  <a:schemeClr val="bg1"/>
                </a:solidFill>
              </a:rPr>
              <a:t>Administration</a:t>
            </a:r>
            <a:endParaRPr lang="en-CA" sz="4000" dirty="0">
              <a:solidFill>
                <a:schemeClr val="bg1"/>
              </a:solidFill>
            </a:endParaRPr>
          </a:p>
        </p:txBody>
      </p:sp>
    </p:spTree>
    <p:extLst>
      <p:ext uri="{BB962C8B-B14F-4D97-AF65-F5344CB8AC3E}">
        <p14:creationId xmlns:p14="http://schemas.microsoft.com/office/powerpoint/2010/main" val="3188955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9033" y="299811"/>
            <a:ext cx="10515600" cy="1325563"/>
          </a:xfrm>
        </p:spPr>
        <p:txBody>
          <a:bodyPr/>
          <a:lstStyle/>
          <a:p>
            <a:r>
              <a:rPr lang="en-CA" dirty="0" smtClean="0"/>
              <a:t>The Development of Employment </a:t>
            </a:r>
            <a:r>
              <a:rPr lang="en-CA" dirty="0" smtClean="0"/>
              <a:t/>
            </a:r>
            <a:br>
              <a:rPr lang="en-CA" dirty="0" smtClean="0"/>
            </a:br>
            <a:r>
              <a:rPr lang="en-CA" dirty="0" smtClean="0"/>
              <a:t>Standards </a:t>
            </a:r>
            <a:r>
              <a:rPr lang="en-CA" dirty="0" smtClean="0"/>
              <a:t>by Government </a:t>
            </a:r>
            <a:endParaRPr lang="en-CA" dirty="0"/>
          </a:p>
        </p:txBody>
      </p:sp>
      <p:sp>
        <p:nvSpPr>
          <p:cNvPr id="3" name="Content Placeholder 2"/>
          <p:cNvSpPr>
            <a:spLocks noGrp="1"/>
          </p:cNvSpPr>
          <p:nvPr>
            <p:ph idx="1"/>
          </p:nvPr>
        </p:nvSpPr>
        <p:spPr>
          <a:xfrm>
            <a:off x="418323" y="1988549"/>
            <a:ext cx="11338248" cy="4346937"/>
          </a:xfrm>
        </p:spPr>
        <p:txBody>
          <a:bodyPr>
            <a:normAutofit fontScale="85000" lnSpcReduction="20000"/>
          </a:bodyPr>
          <a:lstStyle/>
          <a:p>
            <a:r>
              <a:rPr lang="en-CA" dirty="0"/>
              <a:t>Historically, there had been a reluctance to set employment standards at too high a level, in order not to undercut the attractiveness of collective bargaining. </a:t>
            </a:r>
            <a:endParaRPr lang="en-CA" dirty="0" smtClean="0"/>
          </a:p>
          <a:p>
            <a:r>
              <a:rPr lang="en-CA" dirty="0" smtClean="0"/>
              <a:t>Some </a:t>
            </a:r>
            <a:r>
              <a:rPr lang="en-CA" dirty="0"/>
              <a:t>aspects of the employment relationship have been deemed too important to leave to collective bargaining, either because bargaining has not performed well or because it has little prospect of reaching all the workers that governments want to protect. </a:t>
            </a:r>
            <a:endParaRPr lang="en-CA" dirty="0" smtClean="0"/>
          </a:p>
          <a:p>
            <a:r>
              <a:rPr lang="en-CA" dirty="0" smtClean="0"/>
              <a:t>All </a:t>
            </a:r>
            <a:r>
              <a:rPr lang="en-CA" dirty="0"/>
              <a:t>provinces across Canada have quite vigorous health and safety laws which 10 feature joint governance of health and safety issues through mandatory local workplace committees, disclosure, and speedy administrative inspection systems.</a:t>
            </a:r>
          </a:p>
          <a:p>
            <a:r>
              <a:rPr lang="en-CA" dirty="0" smtClean="0"/>
              <a:t>Pay and </a:t>
            </a:r>
            <a:r>
              <a:rPr lang="en-CA" dirty="0"/>
              <a:t>employment equity concerns have come to attract vigorous standards legislation, applicable to all employees. </a:t>
            </a:r>
            <a:endParaRPr lang="en-CA" dirty="0" smtClean="0"/>
          </a:p>
          <a:p>
            <a:r>
              <a:rPr lang="en-CA" dirty="0" smtClean="0"/>
              <a:t>A more </a:t>
            </a:r>
            <a:r>
              <a:rPr lang="en-CA" dirty="0"/>
              <a:t>recent emphasis federally and in NL has been on requiring employers to ensure that their work force is more consistent with the demographics of the local labour force.</a:t>
            </a:r>
          </a:p>
          <a:p>
            <a:endParaRPr lang="en-CA" dirty="0"/>
          </a:p>
        </p:txBody>
      </p:sp>
      <p:pic>
        <p:nvPicPr>
          <p:cNvPr id="4" name="Picture 3"/>
          <p:cNvPicPr>
            <a:picLocks noChangeAspect="1"/>
          </p:cNvPicPr>
          <p:nvPr/>
        </p:nvPicPr>
        <p:blipFill>
          <a:blip r:embed="rId2"/>
          <a:stretch>
            <a:fillRect/>
          </a:stretch>
        </p:blipFill>
        <p:spPr>
          <a:xfrm>
            <a:off x="9186412" y="1950"/>
            <a:ext cx="3005588" cy="1688738"/>
          </a:xfrm>
          <a:prstGeom prst="rect">
            <a:avLst/>
          </a:prstGeom>
        </p:spPr>
      </p:pic>
    </p:spTree>
    <p:extLst>
      <p:ext uri="{BB962C8B-B14F-4D97-AF65-F5344CB8AC3E}">
        <p14:creationId xmlns:p14="http://schemas.microsoft.com/office/powerpoint/2010/main" val="22874965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016" y="262489"/>
            <a:ext cx="10515600" cy="1325563"/>
          </a:xfrm>
        </p:spPr>
        <p:txBody>
          <a:bodyPr/>
          <a:lstStyle/>
          <a:p>
            <a:r>
              <a:rPr lang="en-CA" dirty="0" smtClean="0"/>
              <a:t>The Development of Employment </a:t>
            </a:r>
            <a:r>
              <a:rPr lang="en-CA" dirty="0" smtClean="0"/>
              <a:t/>
            </a:r>
            <a:br>
              <a:rPr lang="en-CA" dirty="0" smtClean="0"/>
            </a:br>
            <a:r>
              <a:rPr lang="en-CA" dirty="0" smtClean="0"/>
              <a:t>Standards </a:t>
            </a:r>
            <a:r>
              <a:rPr lang="en-CA" dirty="0" smtClean="0"/>
              <a:t>by Government </a:t>
            </a:r>
            <a:endParaRPr lang="en-CA" dirty="0"/>
          </a:p>
        </p:txBody>
      </p:sp>
      <p:sp>
        <p:nvSpPr>
          <p:cNvPr id="3" name="Content Placeholder 2"/>
          <p:cNvSpPr>
            <a:spLocks noGrp="1"/>
          </p:cNvSpPr>
          <p:nvPr>
            <p:ph idx="1"/>
          </p:nvPr>
        </p:nvSpPr>
        <p:spPr>
          <a:xfrm>
            <a:off x="390330" y="1890943"/>
            <a:ext cx="10515600" cy="4351338"/>
          </a:xfrm>
        </p:spPr>
        <p:txBody>
          <a:bodyPr>
            <a:normAutofit lnSpcReduction="10000"/>
          </a:bodyPr>
          <a:lstStyle/>
          <a:p>
            <a:r>
              <a:rPr lang="en-CA" dirty="0" smtClean="0"/>
              <a:t>Human </a:t>
            </a:r>
            <a:r>
              <a:rPr lang="en-CA" dirty="0"/>
              <a:t>rights legislation has also been affected by an increasing interest in regulating 'systemic discrimination' as opposed to intentional wrongdoing. The underlying premise of these laws is not only fairness but also a belief that the Canadian workplace has excluded people who can make a significant contribution to society.</a:t>
            </a:r>
          </a:p>
          <a:p>
            <a:r>
              <a:rPr lang="en-CA" dirty="0"/>
              <a:t>A final changing characteristic of Canadian labour law relates to our labour force adjustment policies. There is a growing consensus throughout Canada that early, quality education preparing workers for a life of continued learning and easier access to effective mid-life education, training, and retraining is much more likely to produce cooperative labour-management relationships than any other single employment law reform.</a:t>
            </a:r>
          </a:p>
          <a:p>
            <a:endParaRPr lang="en-CA" dirty="0"/>
          </a:p>
        </p:txBody>
      </p:sp>
      <p:pic>
        <p:nvPicPr>
          <p:cNvPr id="4" name="Picture 3"/>
          <p:cNvPicPr>
            <a:picLocks noChangeAspect="1"/>
          </p:cNvPicPr>
          <p:nvPr/>
        </p:nvPicPr>
        <p:blipFill>
          <a:blip r:embed="rId2"/>
          <a:stretch>
            <a:fillRect/>
          </a:stretch>
        </p:blipFill>
        <p:spPr>
          <a:xfrm>
            <a:off x="9186412" y="0"/>
            <a:ext cx="3005588" cy="1688738"/>
          </a:xfrm>
          <a:prstGeom prst="rect">
            <a:avLst/>
          </a:prstGeom>
        </p:spPr>
      </p:pic>
    </p:spTree>
    <p:extLst>
      <p:ext uri="{BB962C8B-B14F-4D97-AF65-F5344CB8AC3E}">
        <p14:creationId xmlns:p14="http://schemas.microsoft.com/office/powerpoint/2010/main" val="22300270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606" y="183537"/>
            <a:ext cx="10515600" cy="1325563"/>
          </a:xfrm>
        </p:spPr>
        <p:txBody>
          <a:bodyPr/>
          <a:lstStyle/>
          <a:p>
            <a:r>
              <a:rPr lang="en-CA" dirty="0" smtClean="0"/>
              <a:t>The Legal Environment of </a:t>
            </a:r>
            <a:r>
              <a:rPr lang="en-CA" dirty="0" smtClean="0"/>
              <a:t/>
            </a:r>
            <a:br>
              <a:rPr lang="en-CA" dirty="0" smtClean="0"/>
            </a:br>
            <a:r>
              <a:rPr lang="en-CA" dirty="0" smtClean="0"/>
              <a:t>Labour </a:t>
            </a:r>
            <a:r>
              <a:rPr lang="en-CA" dirty="0" smtClean="0"/>
              <a:t>Relations</a:t>
            </a:r>
            <a:endParaRPr lang="en-CA" dirty="0"/>
          </a:p>
        </p:txBody>
      </p:sp>
      <p:sp>
        <p:nvSpPr>
          <p:cNvPr id="3" name="Content Placeholder 2"/>
          <p:cNvSpPr>
            <a:spLocks noGrp="1"/>
          </p:cNvSpPr>
          <p:nvPr>
            <p:ph idx="1"/>
          </p:nvPr>
        </p:nvSpPr>
        <p:spPr>
          <a:xfrm>
            <a:off x="251927" y="1772816"/>
            <a:ext cx="11290040" cy="4683968"/>
          </a:xfrm>
        </p:spPr>
        <p:txBody>
          <a:bodyPr>
            <a:normAutofit/>
          </a:bodyPr>
          <a:lstStyle/>
          <a:p>
            <a:r>
              <a:rPr lang="en-CA" dirty="0" smtClean="0"/>
              <a:t>Labour </a:t>
            </a:r>
            <a:r>
              <a:rPr lang="en-CA" dirty="0" smtClean="0"/>
              <a:t>relations in Canada began as a process where workers voluntarily joined together to form organizations that would speak on their behalf in the workplace. </a:t>
            </a:r>
            <a:endParaRPr lang="en-CA" dirty="0" smtClean="0"/>
          </a:p>
          <a:p>
            <a:r>
              <a:rPr lang="en-CA" dirty="0" smtClean="0"/>
              <a:t>Government has found </a:t>
            </a:r>
            <a:r>
              <a:rPr lang="en-CA" dirty="0" smtClean="0"/>
              <a:t>it necessary to become involved in order to regulate and channel inevitable conflict. </a:t>
            </a:r>
            <a:endParaRPr lang="en-CA" dirty="0" smtClean="0"/>
          </a:p>
          <a:p>
            <a:r>
              <a:rPr lang="en-CA" dirty="0" smtClean="0"/>
              <a:t>The </a:t>
            </a:r>
            <a:r>
              <a:rPr lang="en-CA" dirty="0" smtClean="0"/>
              <a:t>purpose of Labour Legislation is three-fold:</a:t>
            </a:r>
          </a:p>
          <a:p>
            <a:pPr lvl="1"/>
            <a:r>
              <a:rPr lang="en-CA" dirty="0" smtClean="0"/>
              <a:t>It </a:t>
            </a:r>
            <a:r>
              <a:rPr lang="en-CA" dirty="0" smtClean="0"/>
              <a:t>establishes the basic rights and protections for employees and unions</a:t>
            </a:r>
          </a:p>
          <a:p>
            <a:pPr lvl="1"/>
            <a:r>
              <a:rPr lang="en-CA" dirty="0" smtClean="0"/>
              <a:t>It </a:t>
            </a:r>
            <a:r>
              <a:rPr lang="en-CA" dirty="0" smtClean="0"/>
              <a:t>establishes standards and basic requirements for </a:t>
            </a:r>
            <a:r>
              <a:rPr lang="en-CA" dirty="0" smtClean="0"/>
              <a:t>employers.  It removes </a:t>
            </a:r>
            <a:r>
              <a:rPr lang="en-CA" dirty="0" smtClean="0"/>
              <a:t>conflict over the right of unions to exist or the right of employees to bargain with their employers</a:t>
            </a:r>
          </a:p>
          <a:p>
            <a:pPr lvl="1"/>
            <a:r>
              <a:rPr lang="en-CA" dirty="0" smtClean="0"/>
              <a:t>It </a:t>
            </a:r>
            <a:r>
              <a:rPr lang="en-CA" dirty="0" smtClean="0"/>
              <a:t>distributes power and levels the playing field for parties</a:t>
            </a:r>
            <a:endParaRPr lang="en-CA" dirty="0"/>
          </a:p>
        </p:txBody>
      </p:sp>
      <p:pic>
        <p:nvPicPr>
          <p:cNvPr id="4" name="Picture 3"/>
          <p:cNvPicPr>
            <a:picLocks noChangeAspect="1"/>
          </p:cNvPicPr>
          <p:nvPr/>
        </p:nvPicPr>
        <p:blipFill>
          <a:blip r:embed="rId2"/>
          <a:stretch>
            <a:fillRect/>
          </a:stretch>
        </p:blipFill>
        <p:spPr>
          <a:xfrm>
            <a:off x="9186412" y="1950"/>
            <a:ext cx="3005588" cy="1688738"/>
          </a:xfrm>
          <a:prstGeom prst="rect">
            <a:avLst/>
          </a:prstGeom>
        </p:spPr>
      </p:pic>
    </p:spTree>
    <p:extLst>
      <p:ext uri="{BB962C8B-B14F-4D97-AF65-F5344CB8AC3E}">
        <p14:creationId xmlns:p14="http://schemas.microsoft.com/office/powerpoint/2010/main" val="13762013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315" y="363175"/>
            <a:ext cx="10515600" cy="1325563"/>
          </a:xfrm>
        </p:spPr>
        <p:txBody>
          <a:bodyPr/>
          <a:lstStyle/>
          <a:p>
            <a:r>
              <a:rPr lang="en-CA" dirty="0" smtClean="0"/>
              <a:t>Federal and Provincial Labour </a:t>
            </a:r>
            <a:r>
              <a:rPr lang="en-CA" dirty="0" smtClean="0"/>
              <a:t/>
            </a:r>
            <a:br>
              <a:rPr lang="en-CA" dirty="0" smtClean="0"/>
            </a:br>
            <a:r>
              <a:rPr lang="en-CA" dirty="0" smtClean="0"/>
              <a:t>Relations </a:t>
            </a:r>
            <a:r>
              <a:rPr lang="en-CA" dirty="0" smtClean="0"/>
              <a:t>Legislation</a:t>
            </a:r>
            <a:endParaRPr lang="en-CA" dirty="0"/>
          </a:p>
        </p:txBody>
      </p:sp>
      <p:sp>
        <p:nvSpPr>
          <p:cNvPr id="3" name="Content Placeholder 2"/>
          <p:cNvSpPr>
            <a:spLocks noGrp="1"/>
          </p:cNvSpPr>
          <p:nvPr>
            <p:ph idx="1"/>
          </p:nvPr>
        </p:nvSpPr>
        <p:spPr>
          <a:xfrm>
            <a:off x="576943" y="1825625"/>
            <a:ext cx="10515600" cy="4351338"/>
          </a:xfrm>
        </p:spPr>
        <p:txBody>
          <a:bodyPr>
            <a:normAutofit fontScale="62500" lnSpcReduction="20000"/>
          </a:bodyPr>
          <a:lstStyle/>
          <a:p>
            <a:pPr marL="0" indent="0">
              <a:buNone/>
            </a:pPr>
            <a:r>
              <a:rPr lang="en-CA" sz="3800" b="1" dirty="0" smtClean="0"/>
              <a:t>Federal Legislation</a:t>
            </a:r>
          </a:p>
          <a:p>
            <a:r>
              <a:rPr lang="en-CA" dirty="0" smtClean="0"/>
              <a:t>The primary employment legislation governing federally-regulated industries is the </a:t>
            </a:r>
            <a:r>
              <a:rPr lang="en-CA" b="1" dirty="0" smtClean="0"/>
              <a:t>Canada Labour Code</a:t>
            </a:r>
            <a:r>
              <a:rPr lang="en-CA" dirty="0" smtClean="0"/>
              <a:t>. This statute governs labour or industrial relations (including collective bargaining), occupational health and safety, hours of work, minimum wages, vacation entitlements, holidays, sanctioned absence, terminations, severance, and unjust dismissal.</a:t>
            </a:r>
          </a:p>
          <a:p>
            <a:r>
              <a:rPr lang="en-CA" dirty="0" smtClean="0"/>
              <a:t>Under </a:t>
            </a:r>
            <a:r>
              <a:rPr lang="en-CA" dirty="0" smtClean="0"/>
              <a:t>the Canada Labour Code, employees have the right to organize and join unions and to bargain collectively with employers. The code sets out the minimum contract requirements, including a clause to arbitrate all disputes during the life of a collective agreement, prohibition of certain specified unfair labour practices and application and termination of bargaining rights.</a:t>
            </a:r>
          </a:p>
          <a:p>
            <a:r>
              <a:rPr lang="en-CA" dirty="0" smtClean="0"/>
              <a:t>The </a:t>
            </a:r>
            <a:r>
              <a:rPr lang="en-CA" b="1" dirty="0" smtClean="0"/>
              <a:t>Canadian Human Rights Act </a:t>
            </a:r>
            <a:r>
              <a:rPr lang="en-CA" dirty="0" smtClean="0"/>
              <a:t>protects employees and potential employees (i.e. candidates) from discrimination based on race, national or ethnic origin, colour, religion, age, sex, sexual orientation, marital status, family status, disability, and convictions for which a pardon has been granted. The Act further establishes the Canadian Human Rights Tribunal which has broad remedial powers, including the power to reinstate employees who are terminated, as well as the power to award modest financial compensation for injury to feelings, dignity and self-respect. </a:t>
            </a:r>
          </a:p>
          <a:p>
            <a:r>
              <a:rPr lang="en-CA" dirty="0" smtClean="0"/>
              <a:t>The </a:t>
            </a:r>
            <a:r>
              <a:rPr lang="en-CA" b="1" dirty="0" smtClean="0"/>
              <a:t>Canada Pension Plan Act </a:t>
            </a:r>
            <a:r>
              <a:rPr lang="en-CA" dirty="0" smtClean="0"/>
              <a:t>and the </a:t>
            </a:r>
            <a:r>
              <a:rPr lang="en-CA" b="1" dirty="0" smtClean="0"/>
              <a:t>Employment Insurance Act </a:t>
            </a:r>
            <a:r>
              <a:rPr lang="en-CA" dirty="0" smtClean="0"/>
              <a:t>are federal Acts that govern all employers. The Canada Pension Plan Act provides individuals who qualify with pension benefits upon retirement or permanent disability. The Employment Insurance Act provides replacement income to individuals during temporary periods of unemployment.</a:t>
            </a:r>
            <a:endParaRPr lang="en-CA" dirty="0"/>
          </a:p>
        </p:txBody>
      </p:sp>
      <p:pic>
        <p:nvPicPr>
          <p:cNvPr id="4" name="Picture 3"/>
          <p:cNvPicPr>
            <a:picLocks noChangeAspect="1"/>
          </p:cNvPicPr>
          <p:nvPr/>
        </p:nvPicPr>
        <p:blipFill>
          <a:blip r:embed="rId2"/>
          <a:stretch>
            <a:fillRect/>
          </a:stretch>
        </p:blipFill>
        <p:spPr>
          <a:xfrm>
            <a:off x="9186412" y="0"/>
            <a:ext cx="3005588" cy="1688738"/>
          </a:xfrm>
          <a:prstGeom prst="rect">
            <a:avLst/>
          </a:prstGeom>
        </p:spPr>
      </p:pic>
    </p:spTree>
    <p:extLst>
      <p:ext uri="{BB962C8B-B14F-4D97-AF65-F5344CB8AC3E}">
        <p14:creationId xmlns:p14="http://schemas.microsoft.com/office/powerpoint/2010/main" val="296253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8427098" cy="1325563"/>
          </a:xfrm>
        </p:spPr>
        <p:txBody>
          <a:bodyPr/>
          <a:lstStyle/>
          <a:p>
            <a:r>
              <a:rPr lang="en-CA" dirty="0" smtClean="0"/>
              <a:t>Federal and Provincial Labour Relations Legislation</a:t>
            </a:r>
            <a:endParaRPr lang="en-CA" dirty="0"/>
          </a:p>
        </p:txBody>
      </p:sp>
      <p:sp>
        <p:nvSpPr>
          <p:cNvPr id="3" name="Content Placeholder 2"/>
          <p:cNvSpPr>
            <a:spLocks noGrp="1"/>
          </p:cNvSpPr>
          <p:nvPr>
            <p:ph idx="1"/>
          </p:nvPr>
        </p:nvSpPr>
        <p:spPr>
          <a:xfrm>
            <a:off x="838199" y="1825624"/>
            <a:ext cx="10843727" cy="4789779"/>
          </a:xfrm>
        </p:spPr>
        <p:txBody>
          <a:bodyPr>
            <a:normAutofit fontScale="62500" lnSpcReduction="20000"/>
          </a:bodyPr>
          <a:lstStyle/>
          <a:p>
            <a:pPr marL="0" indent="0">
              <a:buNone/>
            </a:pPr>
            <a:r>
              <a:rPr lang="en-CA" sz="3300" b="1" dirty="0" smtClean="0"/>
              <a:t>Provincial Legislation</a:t>
            </a:r>
          </a:p>
          <a:p>
            <a:endParaRPr lang="en-CA" dirty="0" smtClean="0"/>
          </a:p>
          <a:p>
            <a:r>
              <a:rPr lang="en-CA" dirty="0" smtClean="0"/>
              <a:t>The NL </a:t>
            </a:r>
            <a:r>
              <a:rPr lang="en-CA" b="1" dirty="0" smtClean="0"/>
              <a:t>Labour </a:t>
            </a:r>
            <a:r>
              <a:rPr lang="en-CA" b="1" dirty="0" smtClean="0"/>
              <a:t>Relations Act </a:t>
            </a:r>
            <a:r>
              <a:rPr lang="en-CA" dirty="0" smtClean="0"/>
              <a:t>governs union activity in the province, granting private sector employees the right to be members in trade unions and participate in union activities. </a:t>
            </a:r>
            <a:endParaRPr lang="en-CA" dirty="0" smtClean="0"/>
          </a:p>
          <a:p>
            <a:r>
              <a:rPr lang="en-CA" dirty="0" smtClean="0"/>
              <a:t>The </a:t>
            </a:r>
            <a:r>
              <a:rPr lang="en-CA" dirty="0" smtClean="0"/>
              <a:t>Labour Relations Act also gives employers the right to be involved in employer organizations, establishes the Labour Relations Board and grants the Board jurisdiction over disputes arising under the Act. </a:t>
            </a:r>
            <a:endParaRPr lang="en-CA" dirty="0" smtClean="0"/>
          </a:p>
          <a:p>
            <a:r>
              <a:rPr lang="en-CA" dirty="0" smtClean="0"/>
              <a:t>The </a:t>
            </a:r>
            <a:r>
              <a:rPr lang="en-CA" dirty="0" smtClean="0"/>
              <a:t>Act confers on the Labour Relations Board the authority over many important aspects of labour relations, including the certification of unions to represent employees, the revocation of certification upon application by an interested party or parties in cases where certified unions no longer have the support of a majority of the bargaining unit members, unfair labour practices, successor rights determinations and imposition of first collective agreements. </a:t>
            </a:r>
            <a:r>
              <a:rPr lang="en-CA" dirty="0" smtClean="0"/>
              <a:t>T</a:t>
            </a:r>
          </a:p>
          <a:p>
            <a:r>
              <a:rPr lang="en-CA" dirty="0" smtClean="0"/>
              <a:t>he </a:t>
            </a:r>
            <a:r>
              <a:rPr lang="en-CA" dirty="0" smtClean="0"/>
              <a:t>Act defines unfair labour practices and prohibits employers from interfering with union organizing or threatening, coercing or intimidating its employees during a union organization campaign.</a:t>
            </a:r>
          </a:p>
          <a:p>
            <a:r>
              <a:rPr lang="en-CA" dirty="0" smtClean="0"/>
              <a:t>Newfoundland's </a:t>
            </a:r>
            <a:r>
              <a:rPr lang="en-CA" b="1" dirty="0" smtClean="0"/>
              <a:t>Public Service Collective Bargaining Act </a:t>
            </a:r>
            <a:r>
              <a:rPr lang="en-CA" dirty="0" smtClean="0"/>
              <a:t>covers public sector employees under provincial jurisdiction, but excludes some groups (see table below), such as teachers, which are covered by the Teachers Collective Bargaining Act.  The Act contains provisions similar to those contained in the Labour Relations Act concerning certification and revocation of certification. Under the Public Service Collective Bargaining Act, the Labour Relations Board is responsible for the issuing of orders declaring certain employees within a bargaining unit to be essential employees for the health, safety or security of the public</a:t>
            </a:r>
            <a:endParaRPr lang="en-CA" dirty="0"/>
          </a:p>
        </p:txBody>
      </p:sp>
      <p:pic>
        <p:nvPicPr>
          <p:cNvPr id="4" name="Picture 3"/>
          <p:cNvPicPr>
            <a:picLocks noChangeAspect="1"/>
          </p:cNvPicPr>
          <p:nvPr/>
        </p:nvPicPr>
        <p:blipFill>
          <a:blip r:embed="rId2"/>
          <a:stretch>
            <a:fillRect/>
          </a:stretch>
        </p:blipFill>
        <p:spPr>
          <a:xfrm>
            <a:off x="9186412" y="0"/>
            <a:ext cx="3005588" cy="1688738"/>
          </a:xfrm>
          <a:prstGeom prst="rect">
            <a:avLst/>
          </a:prstGeom>
        </p:spPr>
      </p:pic>
    </p:spTree>
    <p:extLst>
      <p:ext uri="{BB962C8B-B14F-4D97-AF65-F5344CB8AC3E}">
        <p14:creationId xmlns:p14="http://schemas.microsoft.com/office/powerpoint/2010/main" val="13464478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082" y="181587"/>
            <a:ext cx="9154885" cy="1325563"/>
          </a:xfrm>
        </p:spPr>
        <p:txBody>
          <a:bodyPr/>
          <a:lstStyle/>
          <a:p>
            <a:r>
              <a:rPr lang="en-CA" dirty="0" smtClean="0"/>
              <a:t>Federal and Provincial Labour Relations Legislation</a:t>
            </a:r>
            <a:endParaRPr lang="en-CA" dirty="0"/>
          </a:p>
        </p:txBody>
      </p:sp>
      <p:sp>
        <p:nvSpPr>
          <p:cNvPr id="3" name="Content Placeholder 2"/>
          <p:cNvSpPr>
            <a:spLocks noGrp="1"/>
          </p:cNvSpPr>
          <p:nvPr>
            <p:ph idx="1"/>
          </p:nvPr>
        </p:nvSpPr>
        <p:spPr/>
        <p:txBody>
          <a:bodyPr>
            <a:normAutofit/>
          </a:bodyPr>
          <a:lstStyle/>
          <a:p>
            <a:r>
              <a:rPr lang="en-CA" b="1" dirty="0"/>
              <a:t>PROVINCIAL EMPLOYMENT LEGISLATION (NL)</a:t>
            </a:r>
            <a:endParaRPr lang="en-CA" dirty="0"/>
          </a:p>
          <a:p>
            <a:r>
              <a:rPr lang="en-CA" dirty="0">
                <a:hlinkClick r:id="rId2"/>
              </a:rPr>
              <a:t>The Labour Standards Act</a:t>
            </a:r>
            <a:endParaRPr lang="en-CA" dirty="0"/>
          </a:p>
          <a:p>
            <a:r>
              <a:rPr lang="en-CA" dirty="0">
                <a:hlinkClick r:id="rId3"/>
              </a:rPr>
              <a:t>The Labour Relations Act</a:t>
            </a:r>
            <a:endParaRPr lang="en-CA" dirty="0"/>
          </a:p>
          <a:p>
            <a:r>
              <a:rPr lang="en-CA" dirty="0">
                <a:hlinkClick r:id="rId4"/>
              </a:rPr>
              <a:t>The Human Rights Act</a:t>
            </a:r>
            <a:endParaRPr lang="en-CA" dirty="0"/>
          </a:p>
          <a:p>
            <a:r>
              <a:rPr lang="en-CA" dirty="0">
                <a:hlinkClick r:id="rId5"/>
              </a:rPr>
              <a:t>The Workplace, Health, Safety and Compensation Act</a:t>
            </a:r>
            <a:endParaRPr lang="en-CA" dirty="0"/>
          </a:p>
          <a:p>
            <a:r>
              <a:rPr lang="en-CA" dirty="0">
                <a:hlinkClick r:id="rId6"/>
              </a:rPr>
              <a:t>Occupational Health and Safety Act</a:t>
            </a:r>
            <a:endParaRPr lang="en-CA" dirty="0"/>
          </a:p>
          <a:p>
            <a:endParaRPr lang="en-CA" dirty="0"/>
          </a:p>
        </p:txBody>
      </p:sp>
      <p:pic>
        <p:nvPicPr>
          <p:cNvPr id="4" name="Picture 3"/>
          <p:cNvPicPr>
            <a:picLocks noChangeAspect="1"/>
          </p:cNvPicPr>
          <p:nvPr/>
        </p:nvPicPr>
        <p:blipFill>
          <a:blip r:embed="rId7"/>
          <a:stretch>
            <a:fillRect/>
          </a:stretch>
        </p:blipFill>
        <p:spPr>
          <a:xfrm>
            <a:off x="9186412" y="0"/>
            <a:ext cx="3005588" cy="1688738"/>
          </a:xfrm>
          <a:prstGeom prst="rect">
            <a:avLst/>
          </a:prstGeom>
        </p:spPr>
      </p:pic>
    </p:spTree>
    <p:extLst>
      <p:ext uri="{BB962C8B-B14F-4D97-AF65-F5344CB8AC3E}">
        <p14:creationId xmlns:p14="http://schemas.microsoft.com/office/powerpoint/2010/main" val="36827689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331" y="262488"/>
            <a:ext cx="8623040" cy="1325563"/>
          </a:xfrm>
        </p:spPr>
        <p:txBody>
          <a:bodyPr>
            <a:normAutofit fontScale="90000"/>
          </a:bodyPr>
          <a:lstStyle/>
          <a:p>
            <a:r>
              <a:rPr lang="en-CA" dirty="0" smtClean="0"/>
              <a:t>The Common Law Framework of Canadian Labour Management</a:t>
            </a:r>
            <a:br>
              <a:rPr lang="en-CA" dirty="0" smtClean="0"/>
            </a:br>
            <a:endParaRPr lang="en-CA" dirty="0"/>
          </a:p>
        </p:txBody>
      </p:sp>
      <p:sp>
        <p:nvSpPr>
          <p:cNvPr id="3" name="Content Placeholder 2"/>
          <p:cNvSpPr>
            <a:spLocks noGrp="1"/>
          </p:cNvSpPr>
          <p:nvPr>
            <p:ph idx="1"/>
          </p:nvPr>
        </p:nvSpPr>
        <p:spPr>
          <a:xfrm>
            <a:off x="390331" y="1850538"/>
            <a:ext cx="11207620" cy="4727543"/>
          </a:xfrm>
        </p:spPr>
        <p:txBody>
          <a:bodyPr>
            <a:normAutofit/>
          </a:bodyPr>
          <a:lstStyle/>
          <a:p>
            <a:r>
              <a:rPr lang="en-CA" dirty="0"/>
              <a:t>The second key source of employment law is </a:t>
            </a:r>
            <a:r>
              <a:rPr lang="en-CA" dirty="0" smtClean="0"/>
              <a:t>the </a:t>
            </a:r>
            <a:r>
              <a:rPr lang="en-CA" b="1" dirty="0" smtClean="0"/>
              <a:t>Common Law </a:t>
            </a:r>
            <a:r>
              <a:rPr lang="en-CA" dirty="0" smtClean="0"/>
              <a:t>(</a:t>
            </a:r>
            <a:r>
              <a:rPr lang="en-CA" dirty="0" smtClean="0"/>
              <a:t>judge-made law), </a:t>
            </a:r>
            <a:r>
              <a:rPr lang="en-CA" dirty="0"/>
              <a:t>which establishes additional rights and remedies for employees. </a:t>
            </a:r>
            <a:endParaRPr lang="en-CA" dirty="0" smtClean="0"/>
          </a:p>
          <a:p>
            <a:r>
              <a:rPr lang="en-CA" dirty="0" smtClean="0"/>
              <a:t>The </a:t>
            </a:r>
            <a:r>
              <a:rPr lang="en-CA" dirty="0"/>
              <a:t>common law in Canada tends to be the sole authority for the following employment issues: </a:t>
            </a:r>
            <a:endParaRPr lang="en-CA" dirty="0" smtClean="0"/>
          </a:p>
          <a:p>
            <a:pPr lvl="1"/>
            <a:r>
              <a:rPr lang="en-CA" dirty="0" smtClean="0"/>
              <a:t>(</a:t>
            </a:r>
            <a:r>
              <a:rPr lang="en-CA" dirty="0"/>
              <a:t>1) an employee’s duty to mitigate his or her damages; </a:t>
            </a:r>
            <a:endParaRPr lang="en-CA" dirty="0" smtClean="0"/>
          </a:p>
          <a:p>
            <a:pPr lvl="1"/>
            <a:r>
              <a:rPr lang="en-CA" dirty="0" smtClean="0"/>
              <a:t>(</a:t>
            </a:r>
            <a:r>
              <a:rPr lang="en-CA" dirty="0"/>
              <a:t>2) the enforceability of non-competition and non-solicitation agreements; and, </a:t>
            </a:r>
            <a:endParaRPr lang="en-CA" dirty="0" smtClean="0"/>
          </a:p>
          <a:p>
            <a:pPr lvl="1"/>
            <a:r>
              <a:rPr lang="en-CA" dirty="0" smtClean="0"/>
              <a:t>(</a:t>
            </a:r>
            <a:r>
              <a:rPr lang="en-CA" dirty="0"/>
              <a:t>3) constructive dismissal. Additionally, contractual terms of employment that are not strictly regulated by statute may be significantly diminished in force, or even rendered void, by the common law.</a:t>
            </a:r>
          </a:p>
        </p:txBody>
      </p:sp>
      <p:pic>
        <p:nvPicPr>
          <p:cNvPr id="4" name="Picture 3"/>
          <p:cNvPicPr>
            <a:picLocks noChangeAspect="1"/>
          </p:cNvPicPr>
          <p:nvPr/>
        </p:nvPicPr>
        <p:blipFill>
          <a:blip r:embed="rId2"/>
          <a:stretch>
            <a:fillRect/>
          </a:stretch>
        </p:blipFill>
        <p:spPr>
          <a:xfrm>
            <a:off x="9186412" y="0"/>
            <a:ext cx="3005588" cy="1688738"/>
          </a:xfrm>
          <a:prstGeom prst="rect">
            <a:avLst/>
          </a:prstGeom>
        </p:spPr>
      </p:pic>
    </p:spTree>
    <p:extLst>
      <p:ext uri="{BB962C8B-B14F-4D97-AF65-F5344CB8AC3E}">
        <p14:creationId xmlns:p14="http://schemas.microsoft.com/office/powerpoint/2010/main" val="1870683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186333" y="0"/>
            <a:ext cx="3005667" cy="1690688"/>
          </a:xfrm>
          <a:prstGeom prst="rect">
            <a:avLst/>
          </a:prstGeom>
        </p:spPr>
      </p:pic>
      <p:sp>
        <p:nvSpPr>
          <p:cNvPr id="2" name="Title 1"/>
          <p:cNvSpPr>
            <a:spLocks noGrp="1"/>
          </p:cNvSpPr>
          <p:nvPr>
            <p:ph type="title"/>
          </p:nvPr>
        </p:nvSpPr>
        <p:spPr>
          <a:xfrm>
            <a:off x="660919" y="195943"/>
            <a:ext cx="10692881" cy="1494745"/>
          </a:xfrm>
        </p:spPr>
        <p:txBody>
          <a:bodyPr>
            <a:normAutofit fontScale="90000"/>
          </a:bodyPr>
          <a:lstStyle/>
          <a:p>
            <a:r>
              <a:rPr lang="en-CA" dirty="0">
                <a:solidFill>
                  <a:schemeClr val="bg1"/>
                </a:solidFill>
              </a:rPr>
              <a:t>Unit 1</a:t>
            </a:r>
            <a:br>
              <a:rPr lang="en-CA" dirty="0">
                <a:solidFill>
                  <a:schemeClr val="bg1"/>
                </a:solidFill>
              </a:rPr>
            </a:br>
            <a:r>
              <a:rPr lang="en-CA" dirty="0" smtClean="0"/>
              <a:t>Unit 1: Collective </a:t>
            </a:r>
            <a:r>
              <a:rPr lang="en-CA" dirty="0"/>
              <a:t>Agreement </a:t>
            </a:r>
            <a:br>
              <a:rPr lang="en-CA" dirty="0"/>
            </a:br>
            <a:r>
              <a:rPr lang="en-CA" dirty="0"/>
              <a:t>Administration</a:t>
            </a:r>
            <a:br>
              <a:rPr lang="en-CA" dirty="0"/>
            </a:br>
            <a:endParaRPr lang="en-CA" dirty="0"/>
          </a:p>
        </p:txBody>
      </p:sp>
      <p:sp>
        <p:nvSpPr>
          <p:cNvPr id="3" name="Content Placeholder 2"/>
          <p:cNvSpPr>
            <a:spLocks noGrp="1"/>
          </p:cNvSpPr>
          <p:nvPr>
            <p:ph idx="1"/>
          </p:nvPr>
        </p:nvSpPr>
        <p:spPr>
          <a:xfrm>
            <a:off x="436985" y="1886631"/>
            <a:ext cx="10515600" cy="4351338"/>
          </a:xfrm>
        </p:spPr>
        <p:txBody>
          <a:bodyPr>
            <a:normAutofit fontScale="92500" lnSpcReduction="10000"/>
          </a:bodyPr>
          <a:lstStyle/>
          <a:p>
            <a:r>
              <a:rPr lang="en-CA" dirty="0"/>
              <a:t>After completing this unit, you should be able to:</a:t>
            </a:r>
          </a:p>
          <a:p>
            <a:pPr lvl="1"/>
            <a:r>
              <a:rPr lang="en-CA" dirty="0"/>
              <a:t>Describe the evolution of Organized Labour and Labour legislation in Canada</a:t>
            </a:r>
          </a:p>
          <a:p>
            <a:pPr lvl="1"/>
            <a:r>
              <a:rPr lang="en-CA" dirty="0"/>
              <a:t>Describe the evolution and </a:t>
            </a:r>
            <a:r>
              <a:rPr lang="en-CA" dirty="0" err="1"/>
              <a:t>gowth</a:t>
            </a:r>
            <a:r>
              <a:rPr lang="en-CA" dirty="0"/>
              <a:t> in Private sector Labour Relations</a:t>
            </a:r>
          </a:p>
          <a:p>
            <a:pPr lvl="1"/>
            <a:r>
              <a:rPr lang="en-CA" dirty="0"/>
              <a:t>Describe the evolution and </a:t>
            </a:r>
            <a:r>
              <a:rPr lang="en-CA" dirty="0" err="1"/>
              <a:t>gowth</a:t>
            </a:r>
            <a:r>
              <a:rPr lang="en-CA" dirty="0"/>
              <a:t> in Pubic sector Labour Relations</a:t>
            </a:r>
          </a:p>
          <a:p>
            <a:pPr lvl="1"/>
            <a:r>
              <a:rPr lang="en-CA" dirty="0"/>
              <a:t>Explain specific requirements placed on collective agreement application, interpretation and administration by the Canada Labour Code Part I and the Labour Relations Act of Newfoundland and Labrador.</a:t>
            </a:r>
          </a:p>
          <a:p>
            <a:pPr lvl="1"/>
            <a:r>
              <a:rPr lang="en-CA" dirty="0"/>
              <a:t>Describe the effects of the Labour Standards Act of Newfoundland and Labrador and the Canada Labour Code Part III on the content and interpretation of collective agreement.</a:t>
            </a:r>
          </a:p>
          <a:p>
            <a:pPr lvl="1"/>
            <a:r>
              <a:rPr lang="en-CA" dirty="0"/>
              <a:t>Explain the role of quasi-judicial bodies and public administrative agencies on the administration of labour law and collective agreement administration.</a:t>
            </a:r>
          </a:p>
          <a:p>
            <a:pPr marL="457200" lvl="1" indent="0">
              <a:buNone/>
            </a:pPr>
            <a:r>
              <a:rPr lang="en-CA" dirty="0"/>
              <a:t> </a:t>
            </a:r>
          </a:p>
          <a:p>
            <a:endParaRPr lang="en-CA" dirty="0"/>
          </a:p>
        </p:txBody>
      </p:sp>
    </p:spTree>
    <p:extLst>
      <p:ext uri="{BB962C8B-B14F-4D97-AF65-F5344CB8AC3E}">
        <p14:creationId xmlns:p14="http://schemas.microsoft.com/office/powerpoint/2010/main" val="29739114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6645" y="645044"/>
            <a:ext cx="10515600" cy="1325563"/>
          </a:xfrm>
        </p:spPr>
        <p:txBody>
          <a:bodyPr/>
          <a:lstStyle/>
          <a:p>
            <a:r>
              <a:rPr lang="en-CA" dirty="0" smtClean="0"/>
              <a:t>Overview </a:t>
            </a:r>
            <a:r>
              <a:rPr lang="en-CA" dirty="0" smtClean="0"/>
              <a:t>of Unit 1</a:t>
            </a:r>
            <a:r>
              <a:rPr lang="en-CA" dirty="0" smtClean="0"/>
              <a:t/>
            </a:r>
            <a:br>
              <a:rPr lang="en-CA" dirty="0" smtClean="0"/>
            </a:br>
            <a:endParaRPr lang="en-CA" dirty="0"/>
          </a:p>
        </p:txBody>
      </p:sp>
      <p:sp>
        <p:nvSpPr>
          <p:cNvPr id="3" name="Content Placeholder 2"/>
          <p:cNvSpPr>
            <a:spLocks noGrp="1"/>
          </p:cNvSpPr>
          <p:nvPr>
            <p:ph idx="1"/>
          </p:nvPr>
        </p:nvSpPr>
        <p:spPr>
          <a:xfrm>
            <a:off x="838200" y="1900270"/>
            <a:ext cx="10515600" cy="4351338"/>
          </a:xfrm>
        </p:spPr>
        <p:txBody>
          <a:bodyPr/>
          <a:lstStyle/>
          <a:p>
            <a:r>
              <a:rPr lang="en-CA" dirty="0" smtClean="0"/>
              <a:t>Collective Agreement Administration </a:t>
            </a:r>
            <a:r>
              <a:rPr lang="en-CA" dirty="0" smtClean="0"/>
              <a:t>exists because unions exist.  The history of union growth in Canada has significantly influenced the evolution of the legal </a:t>
            </a:r>
            <a:r>
              <a:rPr lang="en-CA" dirty="0" smtClean="0"/>
              <a:t>and administrative </a:t>
            </a:r>
            <a:r>
              <a:rPr lang="en-CA" dirty="0" smtClean="0"/>
              <a:t>rules and the bodies that apply these rules at both the </a:t>
            </a:r>
            <a:r>
              <a:rPr lang="en-CA" dirty="0" smtClean="0"/>
              <a:t>provincial and federal </a:t>
            </a:r>
            <a:r>
              <a:rPr lang="en-CA" dirty="0" smtClean="0"/>
              <a:t>levels of government.  </a:t>
            </a:r>
          </a:p>
          <a:p>
            <a:r>
              <a:rPr lang="en-CA" dirty="0" smtClean="0"/>
              <a:t>This unit provides </a:t>
            </a:r>
            <a:r>
              <a:rPr lang="en-CA" dirty="0" smtClean="0"/>
              <a:t>a brief overview of </a:t>
            </a:r>
            <a:r>
              <a:rPr lang="en-CA" dirty="0" smtClean="0"/>
              <a:t>the history of unions and collective bargaining and the </a:t>
            </a:r>
            <a:r>
              <a:rPr lang="en-CA" dirty="0" smtClean="0"/>
              <a:t>legislative framework that surrounds this </a:t>
            </a:r>
            <a:r>
              <a:rPr lang="en-CA" dirty="0" smtClean="0"/>
              <a:t>field.  In this unit we also will </a:t>
            </a:r>
            <a:r>
              <a:rPr lang="en-CA" dirty="0" smtClean="0"/>
              <a:t>introduce some </a:t>
            </a:r>
            <a:r>
              <a:rPr lang="en-CA" dirty="0" smtClean="0"/>
              <a:t>many of the basic topics </a:t>
            </a:r>
            <a:r>
              <a:rPr lang="en-CA" dirty="0" smtClean="0"/>
              <a:t>that </a:t>
            </a:r>
            <a:r>
              <a:rPr lang="en-CA" dirty="0" smtClean="0"/>
              <a:t>will be addressed </a:t>
            </a:r>
            <a:r>
              <a:rPr lang="en-CA" dirty="0" smtClean="0"/>
              <a:t>in greater detail throughout this course.</a:t>
            </a:r>
          </a:p>
          <a:p>
            <a:endParaRPr lang="en-CA" dirty="0"/>
          </a:p>
        </p:txBody>
      </p:sp>
      <p:pic>
        <p:nvPicPr>
          <p:cNvPr id="4" name="Picture 3"/>
          <p:cNvPicPr>
            <a:picLocks noChangeAspect="1"/>
          </p:cNvPicPr>
          <p:nvPr/>
        </p:nvPicPr>
        <p:blipFill>
          <a:blip r:embed="rId2"/>
          <a:stretch>
            <a:fillRect/>
          </a:stretch>
        </p:blipFill>
        <p:spPr>
          <a:xfrm>
            <a:off x="9186412" y="-5586"/>
            <a:ext cx="3005588" cy="1688738"/>
          </a:xfrm>
          <a:prstGeom prst="rect">
            <a:avLst/>
          </a:prstGeom>
        </p:spPr>
      </p:pic>
    </p:spTree>
    <p:extLst>
      <p:ext uri="{BB962C8B-B14F-4D97-AF65-F5344CB8AC3E}">
        <p14:creationId xmlns:p14="http://schemas.microsoft.com/office/powerpoint/2010/main" val="3415712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314" y="181587"/>
            <a:ext cx="10515600" cy="1325563"/>
          </a:xfrm>
        </p:spPr>
        <p:txBody>
          <a:bodyPr>
            <a:normAutofit/>
          </a:bodyPr>
          <a:lstStyle/>
          <a:p>
            <a:r>
              <a:rPr lang="en-CA" dirty="0" smtClean="0"/>
              <a:t>The Legal and Legislative Framework </a:t>
            </a:r>
            <a:r>
              <a:rPr lang="en-CA" dirty="0" smtClean="0"/>
              <a:t/>
            </a:r>
            <a:br>
              <a:rPr lang="en-CA" dirty="0" smtClean="0"/>
            </a:br>
            <a:r>
              <a:rPr lang="en-CA" dirty="0" smtClean="0"/>
              <a:t>for </a:t>
            </a:r>
            <a:r>
              <a:rPr lang="en-CA" dirty="0" smtClean="0"/>
              <a:t>Canadian Labour Relations</a:t>
            </a:r>
            <a:endParaRPr lang="en-CA" dirty="0"/>
          </a:p>
        </p:txBody>
      </p:sp>
      <p:sp>
        <p:nvSpPr>
          <p:cNvPr id="3" name="Content Placeholder 2"/>
          <p:cNvSpPr>
            <a:spLocks noGrp="1"/>
          </p:cNvSpPr>
          <p:nvPr>
            <p:ph idx="1"/>
          </p:nvPr>
        </p:nvSpPr>
        <p:spPr>
          <a:xfrm>
            <a:off x="446314" y="1860891"/>
            <a:ext cx="10515600" cy="4351338"/>
          </a:xfrm>
        </p:spPr>
        <p:txBody>
          <a:bodyPr>
            <a:normAutofit fontScale="92500" lnSpcReduction="10000"/>
          </a:bodyPr>
          <a:lstStyle/>
          <a:p>
            <a:r>
              <a:rPr lang="en-CA" dirty="0" smtClean="0"/>
              <a:t>By definition, business organizations are made up of people who are organized to </a:t>
            </a:r>
            <a:r>
              <a:rPr lang="en-CA" dirty="0" smtClean="0"/>
              <a:t>achieve </a:t>
            </a:r>
            <a:r>
              <a:rPr lang="en-CA" dirty="0" smtClean="0"/>
              <a:t>a desired objective.  </a:t>
            </a:r>
            <a:endParaRPr lang="en-CA" dirty="0" smtClean="0"/>
          </a:p>
          <a:p>
            <a:r>
              <a:rPr lang="en-CA" dirty="0" smtClean="0"/>
              <a:t>Among </a:t>
            </a:r>
            <a:r>
              <a:rPr lang="en-CA" dirty="0" smtClean="0"/>
              <a:t>the most challenging and complex issues facing these business organizations, and the governments that regulate them, are the issues that arise from the interaction of the people in the workplace — the relationships between management and employee, worker and employer and between employer and the array of regulatory bodies which supervise a wide variety of activities that occur in the workplace.</a:t>
            </a:r>
          </a:p>
          <a:p>
            <a:r>
              <a:rPr lang="en-CA" dirty="0" smtClean="0"/>
              <a:t>To </a:t>
            </a:r>
            <a:r>
              <a:rPr lang="en-CA" dirty="0" smtClean="0"/>
              <a:t>better manage these interactions, government and the judiciary have developed and honed labour and employment laws that reflect the underlying political, social, and economic forces which chart government policy. </a:t>
            </a:r>
            <a:endParaRPr lang="en-CA" dirty="0"/>
          </a:p>
        </p:txBody>
      </p:sp>
      <p:pic>
        <p:nvPicPr>
          <p:cNvPr id="4" name="Picture 3"/>
          <p:cNvPicPr>
            <a:picLocks noChangeAspect="1"/>
          </p:cNvPicPr>
          <p:nvPr/>
        </p:nvPicPr>
        <p:blipFill>
          <a:blip r:embed="rId2"/>
          <a:stretch>
            <a:fillRect/>
          </a:stretch>
        </p:blipFill>
        <p:spPr>
          <a:xfrm>
            <a:off x="9186412" y="0"/>
            <a:ext cx="3005588" cy="1688738"/>
          </a:xfrm>
          <a:prstGeom prst="rect">
            <a:avLst/>
          </a:prstGeom>
        </p:spPr>
      </p:pic>
    </p:spTree>
    <p:extLst>
      <p:ext uri="{BB962C8B-B14F-4D97-AF65-F5344CB8AC3E}">
        <p14:creationId xmlns:p14="http://schemas.microsoft.com/office/powerpoint/2010/main" val="3227025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645" y="171696"/>
            <a:ext cx="10515600" cy="1325563"/>
          </a:xfrm>
        </p:spPr>
        <p:txBody>
          <a:bodyPr/>
          <a:lstStyle/>
          <a:p>
            <a:r>
              <a:rPr lang="en-CA" dirty="0" smtClean="0"/>
              <a:t>The Historical context of Canadian </a:t>
            </a:r>
            <a:r>
              <a:rPr lang="en-CA" dirty="0" smtClean="0"/>
              <a:t/>
            </a:r>
            <a:br>
              <a:rPr lang="en-CA" dirty="0" smtClean="0"/>
            </a:br>
            <a:r>
              <a:rPr lang="en-CA" dirty="0" smtClean="0"/>
              <a:t>Labour </a:t>
            </a:r>
            <a:r>
              <a:rPr lang="en-CA" dirty="0" smtClean="0"/>
              <a:t>Law</a:t>
            </a:r>
            <a:endParaRPr lang="en-CA" dirty="0"/>
          </a:p>
        </p:txBody>
      </p:sp>
      <p:sp>
        <p:nvSpPr>
          <p:cNvPr id="3" name="Content Placeholder 2"/>
          <p:cNvSpPr>
            <a:spLocks noGrp="1"/>
          </p:cNvSpPr>
          <p:nvPr>
            <p:ph idx="1"/>
          </p:nvPr>
        </p:nvSpPr>
        <p:spPr>
          <a:xfrm>
            <a:off x="567612" y="1678845"/>
            <a:ext cx="11291596" cy="4768607"/>
          </a:xfrm>
        </p:spPr>
        <p:txBody>
          <a:bodyPr>
            <a:noAutofit/>
          </a:bodyPr>
          <a:lstStyle/>
          <a:p>
            <a:r>
              <a:rPr lang="en-CA" dirty="0" smtClean="0"/>
              <a:t>To understand Canadian Labour Law in </a:t>
            </a:r>
            <a:r>
              <a:rPr lang="en-CA" dirty="0" smtClean="0"/>
              <a:t>its </a:t>
            </a:r>
            <a:r>
              <a:rPr lang="en-CA" dirty="0" smtClean="0"/>
              <a:t>current form, it is </a:t>
            </a:r>
            <a:r>
              <a:rPr lang="en-CA" dirty="0" smtClean="0"/>
              <a:t>imperative </a:t>
            </a:r>
            <a:r>
              <a:rPr lang="en-CA" dirty="0" smtClean="0"/>
              <a:t>that one understands the </a:t>
            </a:r>
            <a:r>
              <a:rPr lang="en-CA" dirty="0" smtClean="0"/>
              <a:t>historical </a:t>
            </a:r>
            <a:r>
              <a:rPr lang="en-CA" dirty="0" smtClean="0"/>
              <a:t>context from which the system has evolved.</a:t>
            </a:r>
          </a:p>
          <a:p>
            <a:r>
              <a:rPr lang="en-CA" dirty="0" smtClean="0"/>
              <a:t>If </a:t>
            </a:r>
            <a:r>
              <a:rPr lang="en-CA" dirty="0" smtClean="0"/>
              <a:t>you look at the Constitution of Canada, the Federal government is allocated exclusive responsibility over certain things such as trade and commerce, and the provinces are are allocated responsibility for, among other things, property and civil rights.  </a:t>
            </a:r>
            <a:endParaRPr lang="en-CA" dirty="0" smtClean="0"/>
          </a:p>
          <a:p>
            <a:r>
              <a:rPr lang="en-CA" dirty="0" smtClean="0"/>
              <a:t>Unfortunately</a:t>
            </a:r>
            <a:r>
              <a:rPr lang="en-CA" dirty="0" smtClean="0"/>
              <a:t>, there is no explicit allocation of responsibility for labour relations.  </a:t>
            </a:r>
            <a:endParaRPr lang="en-CA" dirty="0" smtClean="0"/>
          </a:p>
          <a:p>
            <a:r>
              <a:rPr lang="en-CA" dirty="0" smtClean="0"/>
              <a:t>Responsibility </a:t>
            </a:r>
            <a:r>
              <a:rPr lang="en-CA" dirty="0" smtClean="0"/>
              <a:t>for labour relations was allocated to the provinces by judicial </a:t>
            </a:r>
            <a:r>
              <a:rPr lang="en-CA" dirty="0" smtClean="0"/>
              <a:t>interpretation.</a:t>
            </a:r>
          </a:p>
        </p:txBody>
      </p:sp>
      <p:pic>
        <p:nvPicPr>
          <p:cNvPr id="4" name="Picture 3"/>
          <p:cNvPicPr>
            <a:picLocks noChangeAspect="1"/>
          </p:cNvPicPr>
          <p:nvPr/>
        </p:nvPicPr>
        <p:blipFill>
          <a:blip r:embed="rId2"/>
          <a:stretch>
            <a:fillRect/>
          </a:stretch>
        </p:blipFill>
        <p:spPr>
          <a:xfrm>
            <a:off x="9186412" y="-9891"/>
            <a:ext cx="3005588" cy="1688738"/>
          </a:xfrm>
          <a:prstGeom prst="rect">
            <a:avLst/>
          </a:prstGeom>
        </p:spPr>
      </p:pic>
    </p:spTree>
    <p:extLst>
      <p:ext uri="{BB962C8B-B14F-4D97-AF65-F5344CB8AC3E}">
        <p14:creationId xmlns:p14="http://schemas.microsoft.com/office/powerpoint/2010/main" val="15022269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645" y="171696"/>
            <a:ext cx="10515600" cy="1325563"/>
          </a:xfrm>
        </p:spPr>
        <p:txBody>
          <a:bodyPr/>
          <a:lstStyle/>
          <a:p>
            <a:r>
              <a:rPr lang="en-CA" dirty="0" smtClean="0"/>
              <a:t>The Historical context of Canadian </a:t>
            </a:r>
            <a:r>
              <a:rPr lang="en-CA" dirty="0" smtClean="0"/>
              <a:t/>
            </a:r>
            <a:br>
              <a:rPr lang="en-CA" dirty="0" smtClean="0"/>
            </a:br>
            <a:r>
              <a:rPr lang="en-CA" dirty="0" smtClean="0"/>
              <a:t>Labour </a:t>
            </a:r>
            <a:r>
              <a:rPr lang="en-CA" dirty="0" smtClean="0"/>
              <a:t>Law</a:t>
            </a:r>
            <a:endParaRPr lang="en-CA" dirty="0"/>
          </a:p>
        </p:txBody>
      </p:sp>
      <p:sp>
        <p:nvSpPr>
          <p:cNvPr id="3" name="Content Placeholder 2"/>
          <p:cNvSpPr>
            <a:spLocks noGrp="1"/>
          </p:cNvSpPr>
          <p:nvPr>
            <p:ph idx="1"/>
          </p:nvPr>
        </p:nvSpPr>
        <p:spPr>
          <a:xfrm>
            <a:off x="455645" y="1831778"/>
            <a:ext cx="11291596" cy="4768607"/>
          </a:xfrm>
        </p:spPr>
        <p:txBody>
          <a:bodyPr>
            <a:noAutofit/>
          </a:bodyPr>
          <a:lstStyle/>
          <a:p>
            <a:r>
              <a:rPr lang="en-CA" sz="2400" dirty="0" smtClean="0"/>
              <a:t>Federal </a:t>
            </a:r>
            <a:r>
              <a:rPr lang="en-CA" sz="2400" dirty="0" smtClean="0"/>
              <a:t>jurisdiction </a:t>
            </a:r>
            <a:r>
              <a:rPr lang="en-CA" sz="2400" dirty="0" smtClean="0"/>
              <a:t>for labour only applies to those workers in jobs defined directly in the constitution and federally regulated: </a:t>
            </a:r>
            <a:r>
              <a:rPr lang="en-CA" sz="2400" dirty="0" smtClean="0"/>
              <a:t>the post office, for example, and transportation, navigation, and communications. </a:t>
            </a:r>
            <a:endParaRPr lang="en-CA" sz="2400" dirty="0" smtClean="0"/>
          </a:p>
          <a:p>
            <a:r>
              <a:rPr lang="en-CA" sz="2400" dirty="0" smtClean="0"/>
              <a:t>90 </a:t>
            </a:r>
            <a:r>
              <a:rPr lang="en-CA" sz="2400" dirty="0" smtClean="0"/>
              <a:t>percent of all employees and their employers in Canada are regulated by each of the provinces.</a:t>
            </a:r>
          </a:p>
          <a:p>
            <a:r>
              <a:rPr lang="en-CA" sz="2400" dirty="0" smtClean="0"/>
              <a:t>A </a:t>
            </a:r>
            <a:r>
              <a:rPr lang="en-CA" sz="2400" dirty="0" smtClean="0"/>
              <a:t>fragmented constitutional responsibility for labour relations has presented both difficulties and opportunities. The complexity of complying with so many different jurisdictions and laws is clearly a problem.  </a:t>
            </a:r>
            <a:endParaRPr lang="en-CA" sz="2400" dirty="0" smtClean="0"/>
          </a:p>
          <a:p>
            <a:r>
              <a:rPr lang="en-CA" sz="2400" dirty="0" smtClean="0"/>
              <a:t>The multi </a:t>
            </a:r>
            <a:r>
              <a:rPr lang="en-CA" sz="2400" dirty="0" smtClean="0"/>
              <a:t>jurisdictional nature of Labour Relations in Canada also present opportunities: they help avoid the possibility that one bad law will cover the entire country, and they provide for considerable experimentation and innovation</a:t>
            </a:r>
            <a:r>
              <a:rPr lang="en-CA" sz="2400" dirty="0" smtClean="0"/>
              <a:t>.</a:t>
            </a:r>
            <a:endParaRPr lang="en-CA" sz="2400" dirty="0" smtClean="0"/>
          </a:p>
        </p:txBody>
      </p:sp>
      <p:pic>
        <p:nvPicPr>
          <p:cNvPr id="4" name="Picture 3"/>
          <p:cNvPicPr>
            <a:picLocks noChangeAspect="1"/>
          </p:cNvPicPr>
          <p:nvPr/>
        </p:nvPicPr>
        <p:blipFill>
          <a:blip r:embed="rId2"/>
          <a:stretch>
            <a:fillRect/>
          </a:stretch>
        </p:blipFill>
        <p:spPr>
          <a:xfrm>
            <a:off x="9186412" y="-9891"/>
            <a:ext cx="3005588" cy="1688738"/>
          </a:xfrm>
          <a:prstGeom prst="rect">
            <a:avLst/>
          </a:prstGeom>
        </p:spPr>
      </p:pic>
    </p:spTree>
    <p:extLst>
      <p:ext uri="{BB962C8B-B14F-4D97-AF65-F5344CB8AC3E}">
        <p14:creationId xmlns:p14="http://schemas.microsoft.com/office/powerpoint/2010/main" val="14146649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645" y="171696"/>
            <a:ext cx="10515600" cy="1325563"/>
          </a:xfrm>
        </p:spPr>
        <p:txBody>
          <a:bodyPr/>
          <a:lstStyle/>
          <a:p>
            <a:r>
              <a:rPr lang="en-CA" dirty="0" smtClean="0"/>
              <a:t>The Historical context of Canadian </a:t>
            </a:r>
            <a:r>
              <a:rPr lang="en-CA" dirty="0" smtClean="0"/>
              <a:t/>
            </a:r>
            <a:br>
              <a:rPr lang="en-CA" dirty="0" smtClean="0"/>
            </a:br>
            <a:r>
              <a:rPr lang="en-CA" dirty="0" smtClean="0"/>
              <a:t>Labour </a:t>
            </a:r>
            <a:r>
              <a:rPr lang="en-CA" dirty="0" smtClean="0"/>
              <a:t>Law</a:t>
            </a:r>
            <a:endParaRPr lang="en-CA" dirty="0"/>
          </a:p>
        </p:txBody>
      </p:sp>
      <p:sp>
        <p:nvSpPr>
          <p:cNvPr id="3" name="Content Placeholder 2"/>
          <p:cNvSpPr>
            <a:spLocks noGrp="1"/>
          </p:cNvSpPr>
          <p:nvPr>
            <p:ph idx="1"/>
          </p:nvPr>
        </p:nvSpPr>
        <p:spPr>
          <a:xfrm>
            <a:off x="567612" y="1678846"/>
            <a:ext cx="11403564" cy="4351338"/>
          </a:xfrm>
        </p:spPr>
        <p:txBody>
          <a:bodyPr>
            <a:noAutofit/>
          </a:bodyPr>
          <a:lstStyle/>
          <a:p>
            <a:r>
              <a:rPr lang="en-CA" sz="2000" dirty="0" smtClean="0"/>
              <a:t>In </a:t>
            </a:r>
            <a:r>
              <a:rPr lang="en-CA" sz="2000" dirty="0" smtClean="0"/>
              <a:t>Canada, 37 percent of the work force is unionized, and 42 percent is covered by collective bargaining. These are impressive figures when compared with those for the United States</a:t>
            </a:r>
            <a:r>
              <a:rPr lang="en-CA" sz="2000" dirty="0" smtClean="0"/>
              <a:t>.</a:t>
            </a:r>
          </a:p>
          <a:p>
            <a:r>
              <a:rPr lang="en-CA" sz="2000" dirty="0" smtClean="0"/>
              <a:t>Newfoundland </a:t>
            </a:r>
            <a:r>
              <a:rPr lang="en-CA" sz="2000" dirty="0" smtClean="0"/>
              <a:t>and Labrador has the </a:t>
            </a:r>
            <a:r>
              <a:rPr lang="en-CA" sz="2000" dirty="0" smtClean="0"/>
              <a:t>highest </a:t>
            </a:r>
            <a:r>
              <a:rPr lang="en-CA" sz="2000" dirty="0" smtClean="0"/>
              <a:t>proportion of </a:t>
            </a:r>
            <a:r>
              <a:rPr lang="en-CA" sz="2000" dirty="0" smtClean="0"/>
              <a:t>unionized </a:t>
            </a:r>
            <a:r>
              <a:rPr lang="en-CA" sz="2000" dirty="0" smtClean="0"/>
              <a:t>workers with over 53% of the work force being unionized; Alberta has the least with approximately 25% of its </a:t>
            </a:r>
            <a:r>
              <a:rPr lang="en-CA" sz="2000" dirty="0" smtClean="0"/>
              <a:t>workforce </a:t>
            </a:r>
            <a:r>
              <a:rPr lang="en-CA" sz="2000" dirty="0" smtClean="0"/>
              <a:t>unionized.</a:t>
            </a:r>
          </a:p>
          <a:p>
            <a:r>
              <a:rPr lang="en-CA" sz="2000" dirty="0" smtClean="0"/>
              <a:t>Three </a:t>
            </a:r>
            <a:r>
              <a:rPr lang="en-CA" sz="2000" dirty="0" smtClean="0"/>
              <a:t>major spurts in Canadian trade union membership growth can be identified (Smith 1989, 300). </a:t>
            </a:r>
            <a:endParaRPr lang="en-CA" sz="2000" dirty="0" smtClean="0"/>
          </a:p>
          <a:p>
            <a:pPr lvl="1"/>
            <a:r>
              <a:rPr lang="en-CA" sz="2000" dirty="0" smtClean="0"/>
              <a:t>In the period immediately after World War 1</a:t>
            </a:r>
          </a:p>
          <a:p>
            <a:pPr lvl="1"/>
            <a:r>
              <a:rPr lang="en-CA" sz="2000" dirty="0" smtClean="0"/>
              <a:t>In the period immediately after World War 2</a:t>
            </a:r>
          </a:p>
          <a:p>
            <a:pPr lvl="1"/>
            <a:r>
              <a:rPr lang="en-CA" sz="2000" dirty="0" smtClean="0"/>
              <a:t>In the late </a:t>
            </a:r>
            <a:r>
              <a:rPr lang="en-CA" sz="2000" dirty="0" err="1" smtClean="0"/>
              <a:t>1960’s</a:t>
            </a:r>
            <a:r>
              <a:rPr lang="en-CA" sz="2000" dirty="0" smtClean="0"/>
              <a:t> and early </a:t>
            </a:r>
            <a:r>
              <a:rPr lang="en-CA" sz="2000" dirty="0" err="1" smtClean="0"/>
              <a:t>1970s</a:t>
            </a:r>
            <a:r>
              <a:rPr lang="en-CA" sz="2000" dirty="0" smtClean="0"/>
              <a:t>, when public sector trade unions, largely facilitated by new supportive legislation, brought civil servants, teachers, nurses, and other public employees into labour's fold.</a:t>
            </a:r>
          </a:p>
          <a:p>
            <a:r>
              <a:rPr lang="en-CA" sz="2000" dirty="0" smtClean="0"/>
              <a:t>This </a:t>
            </a:r>
            <a:r>
              <a:rPr lang="en-CA" sz="2000" dirty="0" smtClean="0"/>
              <a:t>dramatic growth, which is centred on Canadian trade unions active in the public sector, as opposed to international trade unions, is a significant development. The recent unionization of </a:t>
            </a:r>
            <a:r>
              <a:rPr lang="en-CA" sz="2000" dirty="0" smtClean="0"/>
              <a:t>non-manual </a:t>
            </a:r>
            <a:r>
              <a:rPr lang="en-CA" sz="2000" dirty="0" smtClean="0"/>
              <a:t>workers in the public sector has given a new complexion to the trade union movement. </a:t>
            </a:r>
            <a:endParaRPr lang="en-CA" sz="2000" dirty="0" smtClean="0"/>
          </a:p>
          <a:p>
            <a:r>
              <a:rPr lang="en-CA" sz="2000" dirty="0" smtClean="0"/>
              <a:t>Trade </a:t>
            </a:r>
            <a:r>
              <a:rPr lang="en-CA" sz="2000" dirty="0" smtClean="0"/>
              <a:t>unions in the </a:t>
            </a:r>
            <a:r>
              <a:rPr lang="en-CA" sz="2000" dirty="0" err="1" smtClean="0"/>
              <a:t>1980’s</a:t>
            </a:r>
            <a:r>
              <a:rPr lang="en-CA" sz="2000" dirty="0" smtClean="0"/>
              <a:t> </a:t>
            </a:r>
            <a:r>
              <a:rPr lang="en-CA" sz="2000" dirty="0" smtClean="0"/>
              <a:t>were increasingly made up of non-manual workers employed in the public service sector, and a large proportion of these workers were women. </a:t>
            </a:r>
            <a:endParaRPr lang="en-CA" sz="2000" dirty="0"/>
          </a:p>
        </p:txBody>
      </p:sp>
      <p:pic>
        <p:nvPicPr>
          <p:cNvPr id="4" name="Picture 3"/>
          <p:cNvPicPr>
            <a:picLocks noChangeAspect="1"/>
          </p:cNvPicPr>
          <p:nvPr/>
        </p:nvPicPr>
        <p:blipFill>
          <a:blip r:embed="rId2"/>
          <a:stretch>
            <a:fillRect/>
          </a:stretch>
        </p:blipFill>
        <p:spPr>
          <a:xfrm>
            <a:off x="9186412" y="-9891"/>
            <a:ext cx="3005588" cy="1688738"/>
          </a:xfrm>
          <a:prstGeom prst="rect">
            <a:avLst/>
          </a:prstGeom>
        </p:spPr>
      </p:pic>
    </p:spTree>
    <p:extLst>
      <p:ext uri="{BB962C8B-B14F-4D97-AF65-F5344CB8AC3E}">
        <p14:creationId xmlns:p14="http://schemas.microsoft.com/office/powerpoint/2010/main" val="35344287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984" y="281149"/>
            <a:ext cx="10515600" cy="1325563"/>
          </a:xfrm>
        </p:spPr>
        <p:txBody>
          <a:bodyPr/>
          <a:lstStyle/>
          <a:p>
            <a:r>
              <a:rPr lang="en-CA" dirty="0" smtClean="0"/>
              <a:t>The Growth of Private Sector Unions</a:t>
            </a:r>
            <a:endParaRPr lang="en-CA" dirty="0"/>
          </a:p>
        </p:txBody>
      </p:sp>
      <p:sp>
        <p:nvSpPr>
          <p:cNvPr id="3" name="Content Placeholder 2"/>
          <p:cNvSpPr>
            <a:spLocks noGrp="1"/>
          </p:cNvSpPr>
          <p:nvPr>
            <p:ph idx="1"/>
          </p:nvPr>
        </p:nvSpPr>
        <p:spPr>
          <a:xfrm>
            <a:off x="242596" y="1775893"/>
            <a:ext cx="11784563" cy="4351338"/>
          </a:xfrm>
        </p:spPr>
        <p:txBody>
          <a:bodyPr>
            <a:noAutofit/>
          </a:bodyPr>
          <a:lstStyle/>
          <a:p>
            <a:r>
              <a:rPr lang="en-CA" sz="2000" dirty="0" smtClean="0"/>
              <a:t>During World War II, the federal government assumed nation-wide jurisdiction over labour relations, the federal government of Prime Minister Mackenzie King introduced the Wartime Labour Relations Regulation (Order in Council PC 1003). This cabinet order, issued in 1944, contained a comprehensive private sector framework for the recognition of trade unions which informs our laws to this day.</a:t>
            </a:r>
          </a:p>
          <a:p>
            <a:r>
              <a:rPr lang="en-CA" sz="2000" dirty="0" smtClean="0"/>
              <a:t>The </a:t>
            </a:r>
            <a:r>
              <a:rPr lang="en-CA" sz="2000" dirty="0" smtClean="0"/>
              <a:t>central features of this framework were the following:</a:t>
            </a:r>
          </a:p>
          <a:p>
            <a:pPr lvl="1"/>
            <a:r>
              <a:rPr lang="en-CA" sz="1800" dirty="0" smtClean="0"/>
              <a:t>Non-managerial </a:t>
            </a:r>
            <a:r>
              <a:rPr lang="en-CA" sz="1800" dirty="0" smtClean="0"/>
              <a:t>employees (other than excluded categories) were given the right to form and join unions;</a:t>
            </a:r>
          </a:p>
          <a:p>
            <a:pPr lvl="1"/>
            <a:r>
              <a:rPr lang="en-CA" sz="1800" dirty="0" smtClean="0"/>
              <a:t>Actions by employers against employees exercising the right to unionize were prohibited;</a:t>
            </a:r>
          </a:p>
          <a:p>
            <a:pPr lvl="1"/>
            <a:r>
              <a:rPr lang="en-CA" sz="1800" dirty="0" smtClean="0"/>
              <a:t>Labour boards, not courts, were authorized to certify unions, on proof of majority support, as bargaining representatives for appropriate (</a:t>
            </a:r>
            <a:r>
              <a:rPr lang="en-CA" sz="1800" dirty="0" smtClean="0"/>
              <a:t>employer specific </a:t>
            </a:r>
            <a:r>
              <a:rPr lang="en-CA" sz="1800" dirty="0" smtClean="0"/>
              <a:t>and often plant centred) bargaining units;  </a:t>
            </a:r>
          </a:p>
          <a:p>
            <a:pPr lvl="1"/>
            <a:r>
              <a:rPr lang="en-CA" sz="1800" dirty="0" smtClean="0"/>
              <a:t>Once certified, a trade union became the exclusive bargaining representative of all employees in the bargaining unit, whether or not they were union members;</a:t>
            </a:r>
          </a:p>
          <a:p>
            <a:pPr lvl="1"/>
            <a:r>
              <a:rPr lang="en-CA" sz="1800" dirty="0" smtClean="0"/>
              <a:t>Employers had to bargain in good faith;</a:t>
            </a:r>
          </a:p>
          <a:p>
            <a:pPr lvl="1"/>
            <a:r>
              <a:rPr lang="en-CA" sz="1800" dirty="0" smtClean="0"/>
              <a:t>Before resorting to economic sanctions, the parties were required to participate in government-sponsored conciliation; and</a:t>
            </a:r>
          </a:p>
          <a:p>
            <a:pPr lvl="1"/>
            <a:r>
              <a:rPr lang="en-CA" sz="1800" dirty="0" smtClean="0"/>
              <a:t>During the term of a collective agreement the parties could not engage in strikes or lockouts, but instead were required to submit differences arising under the collective agreement to grievance arbitration by a neutral third party. </a:t>
            </a:r>
            <a:endParaRPr lang="en-CA" sz="1800" dirty="0"/>
          </a:p>
        </p:txBody>
      </p:sp>
      <p:pic>
        <p:nvPicPr>
          <p:cNvPr id="4" name="Picture 3"/>
          <p:cNvPicPr>
            <a:picLocks noChangeAspect="1"/>
          </p:cNvPicPr>
          <p:nvPr/>
        </p:nvPicPr>
        <p:blipFill>
          <a:blip r:embed="rId2"/>
          <a:stretch>
            <a:fillRect/>
          </a:stretch>
        </p:blipFill>
        <p:spPr>
          <a:xfrm>
            <a:off x="9186412" y="0"/>
            <a:ext cx="3005588" cy="1688738"/>
          </a:xfrm>
          <a:prstGeom prst="rect">
            <a:avLst/>
          </a:prstGeom>
        </p:spPr>
      </p:pic>
    </p:spTree>
    <p:extLst>
      <p:ext uri="{BB962C8B-B14F-4D97-AF65-F5344CB8AC3E}">
        <p14:creationId xmlns:p14="http://schemas.microsoft.com/office/powerpoint/2010/main" val="4421516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9837" y="363175"/>
            <a:ext cx="10515600" cy="1325563"/>
          </a:xfrm>
        </p:spPr>
        <p:txBody>
          <a:bodyPr/>
          <a:lstStyle/>
          <a:p>
            <a:r>
              <a:rPr lang="en-CA" dirty="0" smtClean="0"/>
              <a:t>The Growth in Public Sector Unions </a:t>
            </a:r>
            <a:br>
              <a:rPr lang="en-CA" dirty="0" smtClean="0"/>
            </a:br>
            <a:endParaRPr lang="en-CA" dirty="0"/>
          </a:p>
        </p:txBody>
      </p:sp>
      <p:sp>
        <p:nvSpPr>
          <p:cNvPr id="3" name="Content Placeholder 2"/>
          <p:cNvSpPr>
            <a:spLocks noGrp="1"/>
          </p:cNvSpPr>
          <p:nvPr>
            <p:ph idx="1"/>
          </p:nvPr>
        </p:nvSpPr>
        <p:spPr>
          <a:xfrm>
            <a:off x="559837" y="1928262"/>
            <a:ext cx="11122090" cy="4351338"/>
          </a:xfrm>
        </p:spPr>
        <p:txBody>
          <a:bodyPr>
            <a:noAutofit/>
          </a:bodyPr>
          <a:lstStyle/>
          <a:p>
            <a:r>
              <a:rPr lang="en-CA" sz="2000" dirty="0"/>
              <a:t>The unionization of Public sector unions in Canada came relatively late but </a:t>
            </a:r>
            <a:r>
              <a:rPr lang="en-CA" sz="2000" dirty="0" err="1"/>
              <a:t>adanced</a:t>
            </a:r>
            <a:r>
              <a:rPr lang="en-CA" sz="2000" dirty="0"/>
              <a:t> very quickly. The first legislation providing for public sector bargaining in Canada was introduced in by then pro union Saskatchewan premier Tommy Douglas in 1944. Further unionization did not </a:t>
            </a:r>
            <a:r>
              <a:rPr lang="en-CA" sz="2000" dirty="0" err="1"/>
              <a:t>occure</a:t>
            </a:r>
            <a:r>
              <a:rPr lang="en-CA" sz="2000" dirty="0"/>
              <a:t> for another 2 decades when between 1965 and 1975 the remaining provinces and the federal government passed legislation allowing their employees to bargain collectively.</a:t>
            </a:r>
          </a:p>
          <a:p>
            <a:r>
              <a:rPr lang="en-CA" sz="2000" dirty="0"/>
              <a:t/>
            </a:r>
            <a:br>
              <a:rPr lang="en-CA" sz="2000" dirty="0"/>
            </a:br>
            <a:r>
              <a:rPr lang="en-CA" sz="2000" dirty="0"/>
              <a:t>The massive unionization of the civil service resulted in two significant trends: </a:t>
            </a:r>
            <a:br>
              <a:rPr lang="en-CA" sz="2000" dirty="0"/>
            </a:br>
            <a:r>
              <a:rPr lang="en-CA" sz="2000" dirty="0" smtClean="0"/>
              <a:t>	• The unionization of white-collar occupations that had previously been unorganized, and </a:t>
            </a:r>
            <a:br>
              <a:rPr lang="en-CA" sz="2000" dirty="0" smtClean="0"/>
            </a:br>
            <a:r>
              <a:rPr lang="en-CA" sz="2000" dirty="0" smtClean="0"/>
              <a:t>	• An increase in national union membership in Canada relative to international union 		membership, as a percentage of total union membership. </a:t>
            </a:r>
            <a:br>
              <a:rPr lang="en-CA" sz="2000" dirty="0" smtClean="0"/>
            </a:br>
            <a:endParaRPr lang="en-CA" sz="2000" dirty="0"/>
          </a:p>
          <a:p>
            <a:r>
              <a:rPr lang="en-CA" sz="2000" dirty="0"/>
              <a:t>Since 1967, there has been a steady and significant increase in public sector collective agreements as a percentage of major collective agreements. Similarly, there has been a corresponding increase in the number of employees covered by collective agreements in the public sector as a percentage of total employees covered by major collective agreements.</a:t>
            </a:r>
          </a:p>
          <a:p>
            <a:endParaRPr lang="en-CA" sz="2000" dirty="0"/>
          </a:p>
        </p:txBody>
      </p:sp>
      <p:pic>
        <p:nvPicPr>
          <p:cNvPr id="4" name="Picture 3"/>
          <p:cNvPicPr>
            <a:picLocks noChangeAspect="1"/>
          </p:cNvPicPr>
          <p:nvPr/>
        </p:nvPicPr>
        <p:blipFill>
          <a:blip r:embed="rId2"/>
          <a:stretch>
            <a:fillRect/>
          </a:stretch>
        </p:blipFill>
        <p:spPr>
          <a:xfrm>
            <a:off x="9186412" y="0"/>
            <a:ext cx="3005588" cy="1688738"/>
          </a:xfrm>
          <a:prstGeom prst="rect">
            <a:avLst/>
          </a:prstGeom>
        </p:spPr>
      </p:pic>
    </p:spTree>
    <p:extLst>
      <p:ext uri="{BB962C8B-B14F-4D97-AF65-F5344CB8AC3E}">
        <p14:creationId xmlns:p14="http://schemas.microsoft.com/office/powerpoint/2010/main" val="9485322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1632</TotalTime>
  <Words>2179</Words>
  <Application>Microsoft Office PowerPoint</Application>
  <PresentationFormat>Widescreen</PresentationFormat>
  <Paragraphs>98</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HN2100 Collective Agreement Administration</vt:lpstr>
      <vt:lpstr>Unit 1 Unit 1: Collective Agreement  Administration </vt:lpstr>
      <vt:lpstr>Overview of Unit 1 </vt:lpstr>
      <vt:lpstr>The Legal and Legislative Framework  for Canadian Labour Relations</vt:lpstr>
      <vt:lpstr>The Historical context of Canadian  Labour Law</vt:lpstr>
      <vt:lpstr>The Historical context of Canadian  Labour Law</vt:lpstr>
      <vt:lpstr>The Historical context of Canadian  Labour Law</vt:lpstr>
      <vt:lpstr>The Growth of Private Sector Unions</vt:lpstr>
      <vt:lpstr>The Growth in Public Sector Unions  </vt:lpstr>
      <vt:lpstr>The Development of Employment  Standards by Government </vt:lpstr>
      <vt:lpstr>The Development of Employment  Standards by Government </vt:lpstr>
      <vt:lpstr>The Legal Environment of  Labour Relations</vt:lpstr>
      <vt:lpstr>Federal and Provincial Labour  Relations Legislation</vt:lpstr>
      <vt:lpstr>Federal and Provincial Labour Relations Legislation</vt:lpstr>
      <vt:lpstr>Federal and Provincial Labour Relations Legislation</vt:lpstr>
      <vt:lpstr>The Common Law Framework of Canadian Labour Management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Tilley, Paul (C'ville)</dc:creator>
  <cp:lastModifiedBy>Tilley, Paul (C'ville)</cp:lastModifiedBy>
  <cp:revision>7</cp:revision>
  <dcterms:created xsi:type="dcterms:W3CDTF">2016-01-11T15:00:06Z</dcterms:created>
  <dcterms:modified xsi:type="dcterms:W3CDTF">2016-01-13T15:52:56Z</dcterms:modified>
</cp:coreProperties>
</file>